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57" r:id="rId4"/>
    <p:sldId id="266" r:id="rId5"/>
    <p:sldId id="265" r:id="rId6"/>
    <p:sldId id="258" r:id="rId7"/>
    <p:sldId id="267" r:id="rId8"/>
    <p:sldId id="268" r:id="rId9"/>
    <p:sldId id="269" r:id="rId10"/>
    <p:sldId id="259" r:id="rId11"/>
    <p:sldId id="270" r:id="rId12"/>
    <p:sldId id="260" r:id="rId13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AA867-6672-45AC-ADC3-96AB9367541B}" type="datetimeFigureOut">
              <a:rPr lang="es-MX"/>
              <a:pPr>
                <a:defRPr/>
              </a:pPr>
              <a:t>20/09/2016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643E2-65C5-432A-9AA5-0AC624C3863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2012-5CF7-4838-9305-7F768133561A}" type="datetimeFigureOut">
              <a:rPr lang="es-MX"/>
              <a:pPr>
                <a:defRPr/>
              </a:pPr>
              <a:t>20/09/2016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0FCFF-E7A3-4CCA-ABAC-E227D63953F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3881-3F4C-4D01-A625-6E11D605274B}" type="datetimeFigureOut">
              <a:rPr lang="es-MX"/>
              <a:pPr>
                <a:defRPr/>
              </a:pPr>
              <a:t>20/09/2016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A3E1B-E146-4805-A262-4FCBAA6126C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C625B-A610-47BC-B921-2D798DA52321}" type="datetimeFigureOut">
              <a:rPr lang="es-MX"/>
              <a:pPr>
                <a:defRPr/>
              </a:pPr>
              <a:t>20/09/2016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BAC47-4298-47E6-8C23-830AD98CE20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BBA5B-85B4-4887-8BB7-6025C8CC0096}" type="datetimeFigureOut">
              <a:rPr lang="es-MX"/>
              <a:pPr>
                <a:defRPr/>
              </a:pPr>
              <a:t>20/09/2016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D044E-2883-42A3-B947-80533C77C46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2890-CFDD-42D1-83DC-F1820537D3AB}" type="datetimeFigureOut">
              <a:rPr lang="es-MX"/>
              <a:pPr>
                <a:defRPr/>
              </a:pPr>
              <a:t>20/09/2016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E726B-068C-4F30-9427-25337AECEB5E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F1DC6-8149-4032-B3A8-1A5A583550A3}" type="datetimeFigureOut">
              <a:rPr lang="es-MX"/>
              <a:pPr>
                <a:defRPr/>
              </a:pPr>
              <a:t>20/09/2016</a:t>
            </a:fld>
            <a:endParaRPr 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D2D69-2B96-4821-A4A2-85CC2548350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A8F53-3B9F-41D0-BA7F-E7831DB44073}" type="datetimeFigureOut">
              <a:rPr lang="es-MX"/>
              <a:pPr>
                <a:defRPr/>
              </a:pPr>
              <a:t>20/09/2016</a:t>
            </a:fld>
            <a:endParaRPr lang="es-MX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44DE5-7D91-47BE-95F3-B51719E3484E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43D9A-D57B-4B83-856D-1A13E9EA243A}" type="datetimeFigureOut">
              <a:rPr lang="es-MX"/>
              <a:pPr>
                <a:defRPr/>
              </a:pPr>
              <a:t>20/09/2016</a:t>
            </a:fld>
            <a:endParaRPr lang="es-MX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E39A6-2F21-43A1-B471-FF280495DA2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EC374-6ECD-47AE-B872-2C30523DA62A}" type="datetimeFigureOut">
              <a:rPr lang="es-MX"/>
              <a:pPr>
                <a:defRPr/>
              </a:pPr>
              <a:t>20/09/2016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8345D-2546-4041-A033-A6714A795F3E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CD06D-E58E-4367-8D6D-9AFB884AA4D3}" type="datetimeFigureOut">
              <a:rPr lang="es-MX"/>
              <a:pPr>
                <a:defRPr/>
              </a:pPr>
              <a:t>20/09/2016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D2EAB-0D0A-4013-8392-C8CB4F74C7B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78C027-DF46-4F5C-B86F-C099186152BA}" type="datetimeFigureOut">
              <a:rPr lang="es-MX"/>
              <a:pPr>
                <a:defRPr/>
              </a:pPr>
              <a:t>20/09/2016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A04C84-FF6D-4289-B525-12712D971D1E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smtClean="0"/>
          </a:p>
        </p:txBody>
      </p:sp>
      <p:pic>
        <p:nvPicPr>
          <p:cNvPr id="2051" name="11 Marcador de contenido" descr="portadamar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3 CuadroTexto"/>
          <p:cNvSpPr txBox="1"/>
          <p:nvPr/>
        </p:nvSpPr>
        <p:spPr>
          <a:xfrm>
            <a:off x="251520" y="0"/>
            <a:ext cx="871296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400" b="1" dirty="0" smtClean="0"/>
          </a:p>
          <a:p>
            <a:pPr algn="ctr"/>
            <a:r>
              <a:rPr lang="es-MX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Foro: Agua, Bosque y Biodiversidad</a:t>
            </a:r>
          </a:p>
          <a:p>
            <a:pPr algn="r"/>
            <a:endParaRPr lang="es-MX" sz="4400" b="1" dirty="0" smtClean="0"/>
          </a:p>
          <a:p>
            <a:r>
              <a:rPr lang="es-MX" sz="2800" b="1" i="1" dirty="0" smtClean="0">
                <a:solidFill>
                  <a:schemeClr val="accent3">
                    <a:lumMod val="50000"/>
                  </a:schemeClr>
                </a:solidFill>
              </a:rPr>
              <a:t>Participación </a:t>
            </a:r>
            <a:r>
              <a:rPr lang="es-MX" sz="2800" b="1" i="1" dirty="0" smtClean="0">
                <a:solidFill>
                  <a:schemeClr val="accent3">
                    <a:lumMod val="50000"/>
                  </a:schemeClr>
                </a:solidFill>
              </a:rPr>
              <a:t>justa y equitativa en los beneficios </a:t>
            </a:r>
            <a:r>
              <a:rPr lang="es-MX" sz="2800" b="1" i="1" dirty="0" smtClean="0">
                <a:solidFill>
                  <a:schemeClr val="accent3">
                    <a:lumMod val="50000"/>
                  </a:schemeClr>
                </a:solidFill>
              </a:rPr>
              <a:t>que </a:t>
            </a:r>
            <a:r>
              <a:rPr lang="es-MX" sz="2800" b="1" i="1" dirty="0" smtClean="0">
                <a:solidFill>
                  <a:schemeClr val="accent3">
                    <a:lumMod val="50000"/>
                  </a:schemeClr>
                </a:solidFill>
              </a:rPr>
              <a:t>se deriven </a:t>
            </a:r>
            <a:r>
              <a:rPr lang="es-MX" sz="2800" b="1" i="1" dirty="0" smtClean="0">
                <a:solidFill>
                  <a:schemeClr val="accent3">
                    <a:lumMod val="50000"/>
                  </a:schemeClr>
                </a:solidFill>
              </a:rPr>
              <a:t>del uso de los recursos </a:t>
            </a:r>
            <a:r>
              <a:rPr lang="es-MX" sz="2800" b="1" i="1" dirty="0" smtClean="0">
                <a:solidFill>
                  <a:schemeClr val="accent3">
                    <a:lumMod val="50000"/>
                  </a:schemeClr>
                </a:solidFill>
              </a:rPr>
              <a:t>genéticos</a:t>
            </a:r>
            <a:endParaRPr lang="es-MX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r"/>
            <a:endParaRPr lang="es-MX" sz="3200" b="1" dirty="0" smtClean="0"/>
          </a:p>
          <a:p>
            <a:pPr algn="r"/>
            <a:endParaRPr lang="es-MX" sz="3200" b="1" dirty="0" smtClean="0"/>
          </a:p>
          <a:p>
            <a:pPr algn="r"/>
            <a:endParaRPr lang="es-MX" sz="3200" b="1" dirty="0" smtClean="0"/>
          </a:p>
          <a:p>
            <a:pPr algn="r"/>
            <a:endParaRPr lang="es-MX" sz="3200" b="1" dirty="0" smtClean="0"/>
          </a:p>
          <a:p>
            <a:pPr algn="r"/>
            <a:r>
              <a:rPr lang="es-MX" sz="2000" dirty="0" smtClean="0"/>
              <a:t>Ciudad de México</a:t>
            </a:r>
          </a:p>
          <a:p>
            <a:pPr algn="r"/>
            <a:r>
              <a:rPr lang="es-MX" sz="2000" dirty="0" smtClean="0"/>
              <a:t>21-09-16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3 Imagen" descr="introma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180513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-36512" y="274638"/>
            <a:ext cx="6984776" cy="1143000"/>
          </a:xfrm>
        </p:spPr>
        <p:txBody>
          <a:bodyPr/>
          <a:lstStyle/>
          <a:p>
            <a:r>
              <a:rPr lang="es-MX" b="1" dirty="0" smtClean="0"/>
              <a:t>TARÉA LEGISLATIVA</a:t>
            </a:r>
            <a:endParaRPr lang="es-MX" dirty="0" smtClean="0"/>
          </a:p>
        </p:txBody>
      </p:sp>
      <p:sp>
        <p:nvSpPr>
          <p:cNvPr id="7171" name="2 Marcador de contenido"/>
          <p:cNvSpPr>
            <a:spLocks noGrp="1"/>
          </p:cNvSpPr>
          <p:nvPr>
            <p:ph idx="1"/>
          </p:nvPr>
        </p:nvSpPr>
        <p:spPr>
          <a:xfrm>
            <a:off x="-36512" y="1600200"/>
            <a:ext cx="6984776" cy="4525963"/>
          </a:xfrm>
        </p:spPr>
        <p:txBody>
          <a:bodyPr/>
          <a:lstStyle/>
          <a:p>
            <a:r>
              <a:rPr lang="es-ES_tradnl" dirty="0" smtClean="0"/>
              <a:t>Desarrollar un marco legal e institucional claro y una reglamentación suficiente </a:t>
            </a:r>
            <a:r>
              <a:rPr lang="es-MX" dirty="0" smtClean="0"/>
              <a:t>en materia de Acceso a los Recursos Genético y distribución equitativa de beneficios, que permita la instrumentación adecuada del CDB y el Protocolo de Nagoya.</a:t>
            </a:r>
          </a:p>
          <a:p>
            <a:endParaRPr lang="es-MX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3 Imagen" descr="intromar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1 Título"/>
          <p:cNvSpPr>
            <a:spLocks noGrp="1"/>
          </p:cNvSpPr>
          <p:nvPr>
            <p:ph type="title"/>
          </p:nvPr>
        </p:nvSpPr>
        <p:spPr>
          <a:xfrm>
            <a:off x="34925" y="44450"/>
            <a:ext cx="8229600" cy="1143000"/>
          </a:xfrm>
        </p:spPr>
        <p:txBody>
          <a:bodyPr/>
          <a:lstStyle/>
          <a:p>
            <a:r>
              <a:rPr lang="es-MX" b="1" dirty="0" smtClean="0"/>
              <a:t>En específico:</a:t>
            </a:r>
            <a:endParaRPr lang="es-MX" dirty="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251520" y="764704"/>
            <a:ext cx="8136904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s-MX" b="1" dirty="0" smtClean="0"/>
              <a:t>Definir qué recursos genéticos son regulados </a:t>
            </a:r>
            <a:r>
              <a:rPr lang="es-MX" dirty="0" smtClean="0"/>
              <a:t>por art. 15, 16 y 19 del CDB y cuál es su régimen de propiedad</a:t>
            </a:r>
            <a:r>
              <a:rPr lang="es-MX" dirty="0" smtClean="0"/>
              <a:t>.</a:t>
            </a:r>
          </a:p>
          <a:p>
            <a:pPr lvl="0"/>
            <a:endParaRPr lang="es-MX" sz="2000" dirty="0" smtClean="0"/>
          </a:p>
          <a:p>
            <a:pPr lvl="0">
              <a:buFont typeface="Arial" pitchFamily="34" charset="0"/>
              <a:buChar char="•"/>
            </a:pPr>
            <a:r>
              <a:rPr lang="es-MX" b="1" dirty="0" smtClean="0"/>
              <a:t>Definición clara de beneficios monetarios y no </a:t>
            </a:r>
            <a:r>
              <a:rPr lang="es-MX" b="1" dirty="0" smtClean="0"/>
              <a:t>monetarios</a:t>
            </a:r>
            <a:r>
              <a:rPr lang="es-MX" dirty="0" smtClean="0"/>
              <a:t>.</a:t>
            </a:r>
            <a:endParaRPr lang="es-MX" sz="2000" dirty="0" smtClean="0"/>
          </a:p>
          <a:p>
            <a:pPr lvl="1">
              <a:buFont typeface="Arial" pitchFamily="34" charset="0"/>
              <a:buChar char="•"/>
            </a:pPr>
            <a:r>
              <a:rPr lang="es-MX" dirty="0" smtClean="0"/>
              <a:t>Mecanismos y procedimientos para distribuir beneficios.</a:t>
            </a:r>
            <a:endParaRPr lang="es-MX" sz="2000" dirty="0" smtClean="0"/>
          </a:p>
          <a:p>
            <a:pPr>
              <a:buFont typeface="Arial" pitchFamily="34" charset="0"/>
              <a:buChar char="•"/>
            </a:pPr>
            <a:endParaRPr lang="es-MX" sz="1100" dirty="0" smtClean="0"/>
          </a:p>
          <a:p>
            <a:pPr lvl="0">
              <a:buFont typeface="Arial" pitchFamily="34" charset="0"/>
              <a:buChar char="•"/>
            </a:pPr>
            <a:r>
              <a:rPr lang="es-MX" b="1" dirty="0" smtClean="0"/>
              <a:t>Reconocimiento pleno de derechos indígenas y disposiciones que los hagan operativos</a:t>
            </a:r>
            <a:r>
              <a:rPr lang="es-MX" dirty="0" smtClean="0"/>
              <a:t>.</a:t>
            </a:r>
            <a:endParaRPr lang="es-MX" sz="2000" dirty="0" smtClean="0"/>
          </a:p>
          <a:p>
            <a:pPr lvl="1">
              <a:buFont typeface="Arial" pitchFamily="34" charset="0"/>
              <a:buChar char="•"/>
            </a:pPr>
            <a:r>
              <a:rPr lang="es-MX" dirty="0" smtClean="0"/>
              <a:t>Regulación adecuada del CLIP / definición de territorio indígena.</a:t>
            </a:r>
            <a:endParaRPr lang="es-MX" sz="2000" dirty="0" smtClean="0"/>
          </a:p>
          <a:p>
            <a:pPr lvl="1">
              <a:buFont typeface="Arial" pitchFamily="34" charset="0"/>
              <a:buChar char="•"/>
            </a:pPr>
            <a:r>
              <a:rPr lang="es-MX" dirty="0" smtClean="0"/>
              <a:t>Regulación adecuada de procedimiento de conocimiento fundamentado previo y sus permisos. </a:t>
            </a:r>
            <a:endParaRPr lang="es-MX" sz="2000" dirty="0" smtClean="0"/>
          </a:p>
          <a:p>
            <a:pPr lvl="1">
              <a:buFont typeface="Arial" pitchFamily="34" charset="0"/>
              <a:buChar char="•"/>
            </a:pPr>
            <a:r>
              <a:rPr lang="es-MX" dirty="0" smtClean="0"/>
              <a:t>Disposiciones que regulen el conocimiento tradicional y aspectos bioculturales.</a:t>
            </a:r>
            <a:endParaRPr lang="es-MX" sz="2000" dirty="0" smtClean="0"/>
          </a:p>
          <a:p>
            <a:pPr>
              <a:buFont typeface="Arial" pitchFamily="34" charset="0"/>
              <a:buChar char="•"/>
            </a:pPr>
            <a:endParaRPr lang="es-MX" sz="2000" dirty="0" smtClean="0"/>
          </a:p>
          <a:p>
            <a:pPr lvl="0">
              <a:buFont typeface="Arial" pitchFamily="34" charset="0"/>
              <a:buChar char="•"/>
            </a:pPr>
            <a:r>
              <a:rPr lang="es-MX" b="1" dirty="0" smtClean="0"/>
              <a:t>Establecer obligación de considerar aspectos socio-económicos.</a:t>
            </a:r>
            <a:endParaRPr lang="es-MX" sz="2000" b="1" dirty="0" smtClean="0"/>
          </a:p>
          <a:p>
            <a:pPr lvl="1">
              <a:buFont typeface="Arial" pitchFamily="34" charset="0"/>
              <a:buChar char="•"/>
            </a:pPr>
            <a:r>
              <a:rPr lang="es-MX" dirty="0" smtClean="0"/>
              <a:t> La L.de Bioseguridad no </a:t>
            </a:r>
            <a:r>
              <a:rPr lang="es-MX" dirty="0" smtClean="0"/>
              <a:t>obliga a considerar estos temas.</a:t>
            </a:r>
          </a:p>
          <a:p>
            <a:pPr>
              <a:buFont typeface="Arial" pitchFamily="34" charset="0"/>
              <a:buChar char="•"/>
            </a:pPr>
            <a:endParaRPr lang="es-MX" dirty="0" smtClean="0"/>
          </a:p>
          <a:p>
            <a:pPr>
              <a:buFont typeface="Arial" pitchFamily="34" charset="0"/>
              <a:buChar char="•"/>
            </a:pPr>
            <a:r>
              <a:rPr lang="es-MX" b="1" dirty="0" smtClean="0"/>
              <a:t>L</a:t>
            </a:r>
            <a:r>
              <a:rPr lang="es-MX" b="1" dirty="0" smtClean="0"/>
              <a:t>. de Responsabilidad ambiental excluye tema de bioseguridad.</a:t>
            </a:r>
            <a:endParaRPr lang="es-MX" sz="2000" b="1" dirty="0" smtClean="0"/>
          </a:p>
          <a:p>
            <a:pPr lvl="0">
              <a:buFont typeface="Arial" pitchFamily="34" charset="0"/>
              <a:buChar char="•"/>
            </a:pPr>
            <a:r>
              <a:rPr lang="es-MX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es-MX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3 Imagen" descr="finma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1 Título"/>
          <p:cNvSpPr>
            <a:spLocks noGrp="1"/>
          </p:cNvSpPr>
          <p:nvPr>
            <p:ph type="title"/>
          </p:nvPr>
        </p:nvSpPr>
        <p:spPr>
          <a:xfrm>
            <a:off x="5903913" y="3644900"/>
            <a:ext cx="3348037" cy="706438"/>
          </a:xfrm>
        </p:spPr>
        <p:txBody>
          <a:bodyPr/>
          <a:lstStyle/>
          <a:p>
            <a:r>
              <a:rPr lang="es-MX" sz="2200" dirty="0" smtClean="0"/>
              <a:t>general@cemda.org.mx</a:t>
            </a:r>
            <a:endParaRPr lang="es-MX" sz="2200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3779912" y="476672"/>
            <a:ext cx="511256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 smtClean="0"/>
              <a:t>Gracias</a:t>
            </a:r>
            <a:r>
              <a:rPr lang="es-MX" sz="1400" dirty="0" smtClean="0"/>
              <a:t>.</a:t>
            </a:r>
          </a:p>
          <a:p>
            <a:pPr algn="r"/>
            <a:endParaRPr lang="es-MX" sz="1400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3563888" y="5589240"/>
            <a:ext cx="53285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200" b="1" dirty="0" smtClean="0"/>
              <a:t>Dr. Juan Carlos </a:t>
            </a:r>
            <a:r>
              <a:rPr lang="es-MX" sz="3200" b="1" dirty="0" smtClean="0"/>
              <a:t>Carrillo F.</a:t>
            </a:r>
          </a:p>
          <a:p>
            <a:pPr algn="r"/>
            <a:endParaRPr lang="es-MX" sz="1100" b="1" dirty="0" smtClean="0"/>
          </a:p>
          <a:p>
            <a:pPr algn="r"/>
            <a:r>
              <a:rPr lang="es-MX" sz="2000" b="1" dirty="0" smtClean="0"/>
              <a:t>jcarrillo@cemda.org.mx</a:t>
            </a:r>
            <a:endParaRPr lang="es-MX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3 Marcador de contenido" descr="intromar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1 Título"/>
          <p:cNvSpPr>
            <a:spLocks noGrp="1"/>
          </p:cNvSpPr>
          <p:nvPr>
            <p:ph type="title"/>
          </p:nvPr>
        </p:nvSpPr>
        <p:spPr>
          <a:xfrm>
            <a:off x="-36513" y="44450"/>
            <a:ext cx="6985001" cy="1143000"/>
          </a:xfrm>
        </p:spPr>
        <p:txBody>
          <a:bodyPr/>
          <a:lstStyle/>
          <a:p>
            <a:r>
              <a:rPr lang="es-MX" b="1" dirty="0" smtClean="0"/>
              <a:t>CONTEXTO</a:t>
            </a:r>
            <a:endParaRPr lang="es-MX" dirty="0" smtClean="0"/>
          </a:p>
        </p:txBody>
      </p:sp>
      <p:sp>
        <p:nvSpPr>
          <p:cNvPr id="4100" name="2 Marcador de contenido"/>
          <p:cNvSpPr>
            <a:spLocks noGrp="1"/>
          </p:cNvSpPr>
          <p:nvPr>
            <p:ph idx="1"/>
          </p:nvPr>
        </p:nvSpPr>
        <p:spPr>
          <a:xfrm>
            <a:off x="-36513" y="1370013"/>
            <a:ext cx="6985001" cy="4525962"/>
          </a:xfrm>
        </p:spPr>
        <p:txBody>
          <a:bodyPr/>
          <a:lstStyle/>
          <a:p>
            <a:r>
              <a:rPr lang="es-MX" sz="2800" dirty="0" smtClean="0"/>
              <a:t>A </a:t>
            </a:r>
            <a:r>
              <a:rPr lang="es-MX" sz="2800" dirty="0" smtClean="0"/>
              <a:t>finales de los 80s se reconoce el papel </a:t>
            </a:r>
            <a:r>
              <a:rPr lang="es-MX" sz="2800" dirty="0" smtClean="0"/>
              <a:t>de </a:t>
            </a:r>
            <a:r>
              <a:rPr lang="es-MX" sz="2800" dirty="0" smtClean="0"/>
              <a:t>las comunidades como administradores de los ecosistemas.</a:t>
            </a:r>
          </a:p>
          <a:p>
            <a:endParaRPr lang="es-ES_tradnl" sz="2400" dirty="0" smtClean="0"/>
          </a:p>
          <a:p>
            <a:r>
              <a:rPr lang="es-ES_tradnl" sz="2800" dirty="0" smtClean="0"/>
              <a:t>Existe mucho desconocimiento y limitadas capacidades de los actores estratégicos.</a:t>
            </a:r>
          </a:p>
          <a:p>
            <a:endParaRPr lang="es-MX" sz="2000" dirty="0" smtClean="0"/>
          </a:p>
          <a:p>
            <a:r>
              <a:rPr lang="es-ES_tradnl" sz="2800" dirty="0" smtClean="0"/>
              <a:t> Es común la apropiación ilegítima de los recursos biológicos y genéticos, así como de los conocimientos tradicionales asociados.</a:t>
            </a:r>
          </a:p>
          <a:p>
            <a:endParaRPr lang="es-MX" sz="2800" dirty="0" smtClean="0"/>
          </a:p>
          <a:p>
            <a:endParaRPr lang="es-MX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3 Imagen" descr="intromar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1 Título"/>
          <p:cNvSpPr>
            <a:spLocks noGrp="1"/>
          </p:cNvSpPr>
          <p:nvPr>
            <p:ph type="title"/>
          </p:nvPr>
        </p:nvSpPr>
        <p:spPr>
          <a:xfrm>
            <a:off x="34925" y="44450"/>
            <a:ext cx="8229600" cy="1143000"/>
          </a:xfrm>
        </p:spPr>
        <p:txBody>
          <a:bodyPr/>
          <a:lstStyle/>
          <a:p>
            <a:r>
              <a:rPr lang="es-MX" b="1" dirty="0" smtClean="0"/>
              <a:t>CONTEXTO</a:t>
            </a:r>
            <a:endParaRPr lang="es-MX" dirty="0" smtClean="0"/>
          </a:p>
        </p:txBody>
      </p:sp>
      <p:sp>
        <p:nvSpPr>
          <p:cNvPr id="5124" name="2 Marcador de contenido"/>
          <p:cNvSpPr>
            <a:spLocks noGrp="1"/>
          </p:cNvSpPr>
          <p:nvPr>
            <p:ph idx="1"/>
          </p:nvPr>
        </p:nvSpPr>
        <p:spPr>
          <a:xfrm>
            <a:off x="34925" y="1370013"/>
            <a:ext cx="8229600" cy="4525962"/>
          </a:xfrm>
        </p:spPr>
        <p:txBody>
          <a:bodyPr/>
          <a:lstStyle/>
          <a:p>
            <a:r>
              <a:rPr lang="es-MX" sz="2800" dirty="0" smtClean="0"/>
              <a:t>En el </a:t>
            </a:r>
            <a:r>
              <a:rPr lang="es-MX" sz="2800" dirty="0" err="1" smtClean="0"/>
              <a:t>el</a:t>
            </a:r>
            <a:r>
              <a:rPr lang="es-MX" sz="2800" dirty="0" smtClean="0"/>
              <a:t> uso</a:t>
            </a:r>
            <a:r>
              <a:rPr lang="es-MX" sz="2800" dirty="0" smtClean="0"/>
              <a:t>, manejo y aprovechamiento de la biodiversidad convergen tratados internacionales, legislación mexicana, además de usos y costumbres,.</a:t>
            </a:r>
          </a:p>
          <a:p>
            <a:endParaRPr lang="es-MX" sz="2800" dirty="0" smtClean="0"/>
          </a:p>
          <a:p>
            <a:r>
              <a:rPr lang="es-MX" sz="2800" dirty="0" smtClean="0"/>
              <a:t>El reto es lograr el equilibrio entre la conservación de los recursos naturales, el desarrollo económico y garantizar una equitativa distribución de los beneficios entre los actores sociales más importantes.</a:t>
            </a:r>
          </a:p>
          <a:p>
            <a:endParaRPr lang="es-MX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3 Imagen" descr="intromar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1 Título"/>
          <p:cNvSpPr>
            <a:spLocks noGrp="1"/>
          </p:cNvSpPr>
          <p:nvPr>
            <p:ph type="title"/>
          </p:nvPr>
        </p:nvSpPr>
        <p:spPr>
          <a:xfrm>
            <a:off x="34925" y="44450"/>
            <a:ext cx="8229600" cy="1143000"/>
          </a:xfrm>
        </p:spPr>
        <p:txBody>
          <a:bodyPr/>
          <a:lstStyle/>
          <a:p>
            <a:r>
              <a:rPr lang="es-MX" b="1" dirty="0" smtClean="0"/>
              <a:t>CONTEXTO</a:t>
            </a:r>
            <a:endParaRPr lang="es-MX" dirty="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251520" y="1484784"/>
            <a:ext cx="81369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Existen 2 extremos:</a:t>
            </a:r>
          </a:p>
          <a:p>
            <a:pPr lvl="0"/>
            <a:endParaRPr lang="es-MX" sz="1600" dirty="0" smtClean="0"/>
          </a:p>
          <a:p>
            <a:pPr lvl="0"/>
            <a:r>
              <a:rPr lang="es-MX" sz="2400" dirty="0" smtClean="0"/>
              <a:t>Los centros urbanos y cadenas productivas a partir de la propiedad privada sobre los recursos, mediante relaciones contractuales que parten de los  derechos individuales en leyes codificadas </a:t>
            </a:r>
          </a:p>
          <a:p>
            <a:r>
              <a:rPr lang="es-MX" sz="2400" dirty="0" smtClean="0"/>
              <a:t> </a:t>
            </a:r>
            <a:endParaRPr lang="es-MX" sz="2000" dirty="0" smtClean="0"/>
          </a:p>
          <a:p>
            <a:pPr lvl="0"/>
            <a:r>
              <a:rPr lang="es-MX" sz="2400" dirty="0" smtClean="0"/>
              <a:t>Pequeñas comunidades y grupos indígenas con cosmovisiones y sistemas colectivos basados en  tradiciones orales, usos y costumbres muchas veces una perspectiva comunitaria. </a:t>
            </a:r>
          </a:p>
          <a:p>
            <a:endParaRPr lang="es-MX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3 Imagen" descr="intromar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1 Título"/>
          <p:cNvSpPr>
            <a:spLocks noGrp="1"/>
          </p:cNvSpPr>
          <p:nvPr>
            <p:ph type="title"/>
          </p:nvPr>
        </p:nvSpPr>
        <p:spPr>
          <a:xfrm>
            <a:off x="34925" y="44450"/>
            <a:ext cx="8281491" cy="864270"/>
          </a:xfrm>
        </p:spPr>
        <p:txBody>
          <a:bodyPr/>
          <a:lstStyle/>
          <a:p>
            <a:r>
              <a:rPr lang="es-MX" b="1" dirty="0" smtClean="0"/>
              <a:t>CONTEXTO</a:t>
            </a:r>
          </a:p>
        </p:txBody>
      </p:sp>
      <p:pic>
        <p:nvPicPr>
          <p:cNvPr id="8" name="7 Marcador de contenido" descr="14392408952_518fd996eb_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56176" y="1784493"/>
            <a:ext cx="2192676" cy="1644507"/>
          </a:xfrm>
        </p:spPr>
      </p:pic>
      <p:pic>
        <p:nvPicPr>
          <p:cNvPr id="9" name="8 Imagen" descr="14206969230_93abb64265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3933056"/>
            <a:ext cx="2232248" cy="1637367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51520" y="1052736"/>
            <a:ext cx="568863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Cada cosmovisión se ve reflejada en una manera de entender la naturaleza y concebir la ética humana, los derechos y </a:t>
            </a:r>
            <a:r>
              <a:rPr lang="es-MX" sz="2800" dirty="0" smtClean="0"/>
              <a:t>responsabilidades totalmente distintas. </a:t>
            </a:r>
            <a:endParaRPr lang="es-MX" sz="2800" dirty="0" smtClean="0"/>
          </a:p>
          <a:p>
            <a:r>
              <a:rPr lang="es-MX" sz="2800" dirty="0" smtClean="0"/>
              <a:t> </a:t>
            </a:r>
          </a:p>
          <a:p>
            <a:r>
              <a:rPr lang="es-MX" sz="2800" dirty="0" smtClean="0"/>
              <a:t>Es necesaria la construcción de puentes entre los 2 sistemas jurídicos y ambas formas de entender. </a:t>
            </a:r>
          </a:p>
          <a:p>
            <a:r>
              <a:rPr lang="es-MX" sz="2800" b="1" dirty="0" smtClean="0"/>
              <a:t> </a:t>
            </a:r>
            <a:endParaRPr lang="es-MX" sz="2800" dirty="0" smtClean="0"/>
          </a:p>
          <a:p>
            <a:endParaRPr lang="es-MX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3 Imagen" descr="intromar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3"/>
            <a:ext cx="9144000" cy="710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1"/>
          </a:xfrm>
        </p:spPr>
        <p:txBody>
          <a:bodyPr/>
          <a:lstStyle/>
          <a:p>
            <a:r>
              <a:rPr lang="es-MX" sz="3200" b="1" i="1" dirty="0" smtClean="0"/>
              <a:t>Participación justa y equitativa en los beneficios que se deriven de la utilización de los recursos genéticos</a:t>
            </a:r>
            <a:endParaRPr lang="es-MX" sz="3200" b="1" dirty="0" smtClean="0"/>
          </a:p>
        </p:txBody>
      </p:sp>
      <p:sp>
        <p:nvSpPr>
          <p:cNvPr id="6148" name="2 Marcador de contenido"/>
          <p:cNvSpPr>
            <a:spLocks noGrp="1"/>
          </p:cNvSpPr>
          <p:nvPr>
            <p:ph idx="1"/>
          </p:nvPr>
        </p:nvSpPr>
        <p:spPr>
          <a:xfrm>
            <a:off x="0" y="1268760"/>
            <a:ext cx="8264525" cy="3714750"/>
          </a:xfrm>
        </p:spPr>
        <p:txBody>
          <a:bodyPr/>
          <a:lstStyle/>
          <a:p>
            <a:r>
              <a:rPr lang="es-MX" dirty="0" smtClean="0"/>
              <a:t>El tema de adquiere especial relevancia en México:</a:t>
            </a:r>
          </a:p>
          <a:p>
            <a:pPr lvl="2"/>
            <a:r>
              <a:rPr lang="es-MX" sz="2800" dirty="0" smtClean="0"/>
              <a:t>Enorme riqueza natural por contar con prácticamente con todos los ecosistemas, </a:t>
            </a:r>
          </a:p>
          <a:p>
            <a:pPr lvl="2"/>
            <a:r>
              <a:rPr lang="es-MX" sz="2800" dirty="0" smtClean="0"/>
              <a:t>Gran diversidad cultural por la variedad de grupos indígenas y comunidades rurales.</a:t>
            </a:r>
          </a:p>
          <a:p>
            <a:pPr lvl="2"/>
            <a:r>
              <a:rPr lang="es-MX" sz="2800" dirty="0" smtClean="0"/>
              <a:t>Prácticas, usos y costumbres interactúan directamente con la biodiversidad.</a:t>
            </a:r>
          </a:p>
          <a:p>
            <a:pPr lvl="2"/>
            <a:r>
              <a:rPr lang="es-MX" sz="2800" dirty="0" smtClean="0"/>
              <a:t>Obligación del Gobierno Mexicano  </a:t>
            </a:r>
            <a:r>
              <a:rPr lang="es-MX" sz="2800" dirty="0" smtClean="0"/>
              <a:t>bajo el marco del CDB</a:t>
            </a:r>
            <a:r>
              <a:rPr lang="es-MX" sz="3200" dirty="0" smtClean="0"/>
              <a:t>. </a:t>
            </a:r>
            <a:endParaRPr lang="es-MX" sz="3200" dirty="0" smtClean="0"/>
          </a:p>
          <a:p>
            <a:endParaRPr lang="es-MX" dirty="0" smtClean="0"/>
          </a:p>
          <a:p>
            <a:endParaRPr lang="es-MX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3 Imagen" descr="intromar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1 Título"/>
          <p:cNvSpPr>
            <a:spLocks noGrp="1"/>
          </p:cNvSpPr>
          <p:nvPr>
            <p:ph type="title"/>
          </p:nvPr>
        </p:nvSpPr>
        <p:spPr>
          <a:xfrm>
            <a:off x="34925" y="44450"/>
            <a:ext cx="8229600" cy="1143000"/>
          </a:xfrm>
        </p:spPr>
        <p:txBody>
          <a:bodyPr/>
          <a:lstStyle/>
          <a:p>
            <a:r>
              <a:rPr lang="es-MX" b="1" dirty="0" smtClean="0"/>
              <a:t>MARCO LEGAL INTERNACIONAL</a:t>
            </a:r>
            <a:endParaRPr lang="es-MX" dirty="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251520" y="1484784"/>
            <a:ext cx="81369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Convenio sobre Diversidad Biológica</a:t>
            </a:r>
            <a:endParaRPr lang="es-MX" sz="2400" dirty="0" smtClean="0"/>
          </a:p>
          <a:p>
            <a:r>
              <a:rPr lang="es-MX" sz="2400" dirty="0" smtClean="0"/>
              <a:t> </a:t>
            </a:r>
          </a:p>
          <a:p>
            <a:r>
              <a:rPr lang="es-MX" sz="2400" dirty="0" smtClean="0"/>
              <a:t>Tratado internacional firmado y ratificado por México en 1993. Conforme a su primer artículo, los tres objetivos del CDB son: </a:t>
            </a:r>
          </a:p>
          <a:p>
            <a:endParaRPr lang="es-MX" sz="1600" dirty="0" smtClean="0"/>
          </a:p>
          <a:p>
            <a:pPr lvl="1">
              <a:buFont typeface="Arial" pitchFamily="34" charset="0"/>
              <a:buChar char="•"/>
            </a:pPr>
            <a:r>
              <a:rPr lang="es-MX" sz="2400" dirty="0" smtClean="0"/>
              <a:t>La conservación de la diversidad biológica.</a:t>
            </a:r>
          </a:p>
          <a:p>
            <a:pPr lvl="1">
              <a:buFont typeface="Arial" pitchFamily="34" charset="0"/>
              <a:buChar char="•"/>
            </a:pPr>
            <a:endParaRPr lang="es-MX" sz="2400" dirty="0" smtClean="0"/>
          </a:p>
          <a:p>
            <a:pPr lvl="1">
              <a:buFont typeface="Arial" pitchFamily="34" charset="0"/>
              <a:buChar char="•"/>
            </a:pPr>
            <a:r>
              <a:rPr lang="es-MX" sz="2400" dirty="0" smtClean="0"/>
              <a:t>La utilización sostenible de sus componentes.</a:t>
            </a:r>
          </a:p>
          <a:p>
            <a:pPr lvl="1">
              <a:buFont typeface="Arial" pitchFamily="34" charset="0"/>
              <a:buChar char="•"/>
            </a:pPr>
            <a:endParaRPr lang="es-MX" sz="2400" dirty="0" smtClean="0"/>
          </a:p>
          <a:p>
            <a:pPr lvl="1">
              <a:buFont typeface="Arial" pitchFamily="34" charset="0"/>
              <a:buChar char="•"/>
            </a:pPr>
            <a:r>
              <a:rPr lang="es-MX" sz="2400" dirty="0" smtClean="0"/>
              <a:t>La participación justa y equitativa en los beneficios que se deriven de la utilización de los recursos genéticos.</a:t>
            </a:r>
          </a:p>
          <a:p>
            <a:pPr lvl="1"/>
            <a:r>
              <a:rPr lang="es-MX" sz="2400" dirty="0" smtClean="0"/>
              <a:t> </a:t>
            </a:r>
          </a:p>
          <a:p>
            <a:endParaRPr lang="es-MX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3 Imagen" descr="intromar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1 Título"/>
          <p:cNvSpPr>
            <a:spLocks noGrp="1"/>
          </p:cNvSpPr>
          <p:nvPr>
            <p:ph type="title"/>
          </p:nvPr>
        </p:nvSpPr>
        <p:spPr>
          <a:xfrm>
            <a:off x="34925" y="44450"/>
            <a:ext cx="8229600" cy="1143000"/>
          </a:xfrm>
        </p:spPr>
        <p:txBody>
          <a:bodyPr/>
          <a:lstStyle/>
          <a:p>
            <a:r>
              <a:rPr lang="es-MX" b="1" dirty="0" smtClean="0"/>
              <a:t>MARCO LEGAL INTERNACIONAL</a:t>
            </a:r>
            <a:endParaRPr lang="es-MX" dirty="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251520" y="908720"/>
            <a:ext cx="813690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Protocolo de Nagoya</a:t>
            </a:r>
            <a:endParaRPr lang="es-MX" sz="2400" dirty="0" smtClean="0"/>
          </a:p>
          <a:p>
            <a:r>
              <a:rPr lang="es-MX" dirty="0" smtClean="0"/>
              <a:t> </a:t>
            </a:r>
          </a:p>
          <a:p>
            <a:r>
              <a:rPr lang="es-MX" sz="2400" dirty="0" smtClean="0"/>
              <a:t>Para mayor detalle en la manera de procurar el tercer objetivo del CDB. </a:t>
            </a:r>
          </a:p>
          <a:p>
            <a:r>
              <a:rPr lang="es-MX" sz="2400" dirty="0" smtClean="0"/>
              <a:t> </a:t>
            </a:r>
            <a:endParaRPr lang="es-MX" sz="2000" dirty="0" smtClean="0"/>
          </a:p>
          <a:p>
            <a:r>
              <a:rPr lang="es-MX" sz="2400" dirty="0" smtClean="0"/>
              <a:t>México fue de los primeros en firmar  y ratificarlo (entró en vigencia en 2014).</a:t>
            </a:r>
          </a:p>
          <a:p>
            <a:r>
              <a:rPr lang="es-MX" sz="2400" dirty="0" smtClean="0"/>
              <a:t> </a:t>
            </a:r>
            <a:endParaRPr lang="es-MX" dirty="0" smtClean="0"/>
          </a:p>
          <a:p>
            <a:r>
              <a:rPr lang="es-MX" sz="2400" dirty="0" smtClean="0"/>
              <a:t>Los países deben facilitar el acceso a sus recursos genéticos y asegurar la participación justa y equitativa de los beneficios derivados de su utilización, mediante: </a:t>
            </a:r>
          </a:p>
          <a:p>
            <a:endParaRPr lang="es-MX" dirty="0" smtClean="0"/>
          </a:p>
          <a:p>
            <a:r>
              <a:rPr lang="es-MX" sz="2400" i="1" dirty="0" smtClean="0"/>
              <a:t>Disposiciones legales, administrativas o de política pública y también por medio de Directrices voluntarias y códigos de conduct</a:t>
            </a:r>
            <a:r>
              <a:rPr lang="es-MX" sz="2400" dirty="0" smtClean="0"/>
              <a:t>a. </a:t>
            </a:r>
          </a:p>
          <a:p>
            <a:pPr lvl="0"/>
            <a:r>
              <a:rPr lang="es-MX" sz="2400" dirty="0" smtClean="0"/>
              <a:t> </a:t>
            </a:r>
          </a:p>
          <a:p>
            <a:endParaRPr lang="es-MX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3 Imagen" descr="intromar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1 Título"/>
          <p:cNvSpPr>
            <a:spLocks noGrp="1"/>
          </p:cNvSpPr>
          <p:nvPr>
            <p:ph type="title"/>
          </p:nvPr>
        </p:nvSpPr>
        <p:spPr>
          <a:xfrm>
            <a:off x="34925" y="44450"/>
            <a:ext cx="8229600" cy="1143000"/>
          </a:xfrm>
        </p:spPr>
        <p:txBody>
          <a:bodyPr/>
          <a:lstStyle/>
          <a:p>
            <a:r>
              <a:rPr lang="es-MX" b="1" dirty="0" smtClean="0"/>
              <a:t>MARCO LEGAL NACIONAL</a:t>
            </a:r>
            <a:endParaRPr lang="es-MX" dirty="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251520" y="908720"/>
            <a:ext cx="813690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 </a:t>
            </a:r>
          </a:p>
          <a:p>
            <a:r>
              <a:rPr lang="es-MX" sz="2400" dirty="0" smtClean="0"/>
              <a:t>México cuenta con un amplio marco legal aplicable, del cual sobre salen:</a:t>
            </a:r>
          </a:p>
          <a:p>
            <a:endParaRPr lang="es-MX" sz="2400" dirty="0" smtClean="0"/>
          </a:p>
          <a:p>
            <a:pPr lvl="0">
              <a:buFont typeface="Arial" pitchFamily="34" charset="0"/>
              <a:buChar char="•"/>
            </a:pPr>
            <a:r>
              <a:rPr lang="es-MX" sz="2400" dirty="0" smtClean="0"/>
              <a:t>Constitución Mexicana: artículos 2°; 27; 133.</a:t>
            </a:r>
          </a:p>
          <a:p>
            <a:pPr lvl="0">
              <a:buFont typeface="Arial" pitchFamily="34" charset="0"/>
              <a:buChar char="•"/>
            </a:pPr>
            <a:endParaRPr lang="es-MX" sz="2400" dirty="0" smtClean="0"/>
          </a:p>
          <a:p>
            <a:pPr lvl="0">
              <a:buFont typeface="Arial" pitchFamily="34" charset="0"/>
              <a:buChar char="•"/>
            </a:pPr>
            <a:r>
              <a:rPr lang="es-MX" sz="2400" dirty="0" smtClean="0"/>
              <a:t>LGEEPA: artículos 2 (III); 3 (XXII y XXIX); 45 (II) y 82.</a:t>
            </a:r>
          </a:p>
          <a:p>
            <a:pPr lvl="0">
              <a:buFont typeface="Arial" pitchFamily="34" charset="0"/>
              <a:buChar char="•"/>
            </a:pPr>
            <a:endParaRPr lang="es-MX" sz="2400" dirty="0" smtClean="0"/>
          </a:p>
          <a:p>
            <a:pPr lvl="0">
              <a:buFont typeface="Arial" pitchFamily="34" charset="0"/>
              <a:buChar char="•"/>
            </a:pPr>
            <a:r>
              <a:rPr lang="es-MX" sz="2400" dirty="0" smtClean="0"/>
              <a:t>LGDFS : artículos  (XXX), 22 (XXXIV);  33 (I), 58 (IV), 102 y 132.</a:t>
            </a:r>
          </a:p>
          <a:p>
            <a:pPr lvl="0">
              <a:buFont typeface="Arial" pitchFamily="34" charset="0"/>
              <a:buChar char="•"/>
            </a:pPr>
            <a:endParaRPr lang="es-MX" sz="2400" dirty="0" smtClean="0"/>
          </a:p>
          <a:p>
            <a:pPr lvl="0">
              <a:buFont typeface="Arial" pitchFamily="34" charset="0"/>
              <a:buChar char="•"/>
            </a:pPr>
            <a:r>
              <a:rPr lang="es-MX" sz="2400" dirty="0" smtClean="0"/>
              <a:t>LGVS: artículos  4 y 5 (I).</a:t>
            </a:r>
          </a:p>
          <a:p>
            <a:pPr lvl="0">
              <a:buFont typeface="Arial" pitchFamily="34" charset="0"/>
              <a:buChar char="•"/>
            </a:pPr>
            <a:endParaRPr lang="es-MX" sz="2400" dirty="0" smtClean="0"/>
          </a:p>
          <a:p>
            <a:pPr lvl="0">
              <a:buFont typeface="Arial" pitchFamily="34" charset="0"/>
              <a:buChar char="•"/>
            </a:pPr>
            <a:r>
              <a:rPr lang="es-MX" sz="2400" dirty="0" smtClean="0"/>
              <a:t>LGCC: artículos 22 (XX); 30 (XV).</a:t>
            </a:r>
          </a:p>
          <a:p>
            <a:pPr lvl="0"/>
            <a:r>
              <a:rPr lang="es-MX" sz="2400" dirty="0" smtClean="0"/>
              <a:t> </a:t>
            </a:r>
          </a:p>
          <a:p>
            <a:endParaRPr lang="es-MX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336</Words>
  <Application>Microsoft Office PowerPoint</Application>
  <PresentationFormat>Presentación en pantalla (4:3)</PresentationFormat>
  <Paragraphs>97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Diapositiva 1</vt:lpstr>
      <vt:lpstr>CONTEXTO</vt:lpstr>
      <vt:lpstr>CONTEXTO</vt:lpstr>
      <vt:lpstr>CONTEXTO</vt:lpstr>
      <vt:lpstr>CONTEXTO</vt:lpstr>
      <vt:lpstr>Participación justa y equitativa en los beneficios que se deriven de la utilización de los recursos genéticos</vt:lpstr>
      <vt:lpstr>MARCO LEGAL INTERNACIONAL</vt:lpstr>
      <vt:lpstr>MARCO LEGAL INTERNACIONAL</vt:lpstr>
      <vt:lpstr>MARCO LEGAL NACIONAL</vt:lpstr>
      <vt:lpstr>TARÉA LEGISLATIVA</vt:lpstr>
      <vt:lpstr>En específico:</vt:lpstr>
      <vt:lpstr>general@cemda.org.mx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JCCF</cp:lastModifiedBy>
  <cp:revision>11</cp:revision>
  <dcterms:created xsi:type="dcterms:W3CDTF">2014-04-09T15:51:28Z</dcterms:created>
  <dcterms:modified xsi:type="dcterms:W3CDTF">2016-09-20T15:36:26Z</dcterms:modified>
</cp:coreProperties>
</file>